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210 국민체조" panose="020B0604020202020204" charset="-127"/>
      <p:regular r:id="rId14"/>
    </p:embeddedFont>
    <p:embeddedFont>
      <p:font typeface="Malgun Gothic" panose="020B0503020000020004" pitchFamily="34" charset="-127"/>
      <p:regular r:id="rId15"/>
      <p:bold r:id="rId16"/>
    </p:embeddedFont>
    <p:embeddedFont>
      <p:font typeface="Malgun Gothic" panose="020B0503020000020004" pitchFamily="34" charset="-127"/>
      <p:regular r:id="rId15"/>
      <p:bold r:id="rId16"/>
    </p:embeddedFont>
    <p:embeddedFont>
      <p:font typeface="Source Han Sans KR" panose="020B0604020202020204" charset="-128"/>
      <p:regular r:id="rId17"/>
    </p:embeddedFont>
    <p:embeddedFont>
      <p:font typeface="Source Han Sans KR Medium" panose="020B0604020202020204" charset="-128"/>
      <p:regular r:id="rId18"/>
    </p:embeddedFont>
    <p:embeddedFont>
      <p:font typeface="윤고딕" panose="020B0604020202020204" charset="-127"/>
      <p:regular r:id="rId19"/>
    </p:embeddedFont>
    <p:embeddedFont>
      <p:font typeface="Arimo Bold" panose="020B0604020202020204" charset="0"/>
      <p:regular r:id="rId20"/>
    </p:embeddedFont>
    <p:embeddedFont>
      <p:font typeface="Poppins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DB05F1-FA81-184B-1C66-A2D50CCAC325}" v="469" dt="2025-11-17T10:15:32.367"/>
    <p1510:client id="{7D0FE399-6F72-9F25-864D-F8E94A64C4CF}" v="66" dt="2025-11-18T16:31:46.792"/>
    <p1510:client id="{9E73F2A0-DBE9-4B44-900C-E832DA5B9812}" v="94" dt="2025-11-17T08:31:27.024"/>
    <p1510:client id="{C10A7FB6-A359-C0B1-2C4D-E9455B865EB5}" v="152" dt="2025-11-17T09:42:57.053"/>
    <p1510:client id="{DB9FD6B4-796B-95F0-7F86-D5C17737C556}" v="138" dt="2025-11-17T09:00:30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ddy.link/preview/72d8e54e-18df-4fe2-b85d-4a6bef6f89f4/4141382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84084/openapi.do" TargetMode="External"/><Relationship Id="rId2" Type="http://schemas.openxmlformats.org/officeDocument/2006/relationships/hyperlink" Target="https://readdy.ai/projec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ta.go.kr/data/15059468/openapi.do" TargetMode="External"/><Relationship Id="rId5" Type="http://schemas.openxmlformats.org/officeDocument/2006/relationships/hyperlink" Target="https://www.data.go.kr/data/15000415/openapi.do" TargetMode="External"/><Relationship Id="rId4" Type="http://schemas.openxmlformats.org/officeDocument/2006/relationships/hyperlink" Target="https://www.canva.com/ko_kr/presentations/template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892023"/>
            <a:chOff x="0" y="0"/>
            <a:chExt cx="4474792" cy="2349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234936"/>
            </a:xfrm>
            <a:custGeom>
              <a:avLst/>
              <a:gdLst/>
              <a:ahLst/>
              <a:cxnLst/>
              <a:rect l="l" t="t" r="r" b="b"/>
              <a:pathLst>
                <a:path w="4474792" h="234936">
                  <a:moveTo>
                    <a:pt x="0" y="0"/>
                  </a:moveTo>
                  <a:lnTo>
                    <a:pt x="4474792" y="0"/>
                  </a:lnTo>
                  <a:lnTo>
                    <a:pt x="4474792" y="234936"/>
                  </a:lnTo>
                  <a:lnTo>
                    <a:pt x="0" y="234936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282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212867" y="3297477"/>
            <a:ext cx="9862267" cy="142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4"/>
              </a:lnSpc>
            </a:pPr>
            <a:r>
              <a:rPr lang="en-US" altLang="ko-KR" sz="7200" spc="-468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</a:t>
            </a:r>
            <a:r>
              <a:rPr lang="ko-KR" altLang="en-US" sz="7200" spc="-468" err="1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를</a:t>
            </a:r>
            <a:r>
              <a:rPr lang="ko-KR" altLang="en-US" sz="7200" spc="-468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이용한 사이트 제작 </a:t>
            </a:r>
            <a:endParaRPr lang="ko-KR" altLang="en-US" sz="7200" spc="-468">
              <a:solidFill>
                <a:srgbClr val="222222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89210" y="6722979"/>
            <a:ext cx="12582305" cy="224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426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2024564034 이재윤</a:t>
            </a:r>
          </a:p>
          <a:p>
            <a:pPr algn="l">
              <a:lnSpc>
                <a:spcPts val="5970"/>
              </a:lnSpc>
            </a:pPr>
            <a:r>
              <a:rPr lang="en-US" sz="426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2021963025 노정균</a:t>
            </a:r>
          </a:p>
          <a:p>
            <a:pPr algn="l">
              <a:lnSpc>
                <a:spcPts val="5970"/>
              </a:lnSpc>
            </a:pPr>
            <a:r>
              <a:rPr lang="en-US" sz="426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2024964044 최시영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8497" y="923925"/>
            <a:ext cx="5097279" cy="94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결과물 URL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1680" y="2770098"/>
            <a:ext cx="14859034" cy="94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50" dirty="0">
                <a:solidFill>
                  <a:srgbClr val="222222"/>
                </a:solidFill>
                <a:ea typeface="+mn-lt"/>
                <a:cs typeface="+mn-lt"/>
                <a:sym typeface="210 국민체조"/>
                <a:hlinkClick r:id="rId2"/>
              </a:rPr>
              <a:t>https://readdy.link/preview/72d8e54e-18df-4fe2-b85d-4a6bef6f89f4/4141382</a:t>
            </a:r>
            <a:endParaRPr lang="ko-KR" altLang="en-US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50" dirty="0">
              <a:solidFill>
                <a:srgbClr val="222222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874246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8497" y="923925"/>
            <a:ext cx="5097279" cy="94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00" spc="-282" dirty="0">
                <a:ea typeface="+mn-lt"/>
                <a:cs typeface="+mn-lt"/>
              </a:rPr>
              <a:t>Reference</a:t>
            </a:r>
            <a:endParaRPr lang="ko-KR" dirty="0"/>
          </a:p>
        </p:txBody>
      </p:sp>
      <p:sp>
        <p:nvSpPr>
          <p:cNvPr id="13" name="TextBox 13"/>
          <p:cNvSpPr txBox="1"/>
          <p:nvPr/>
        </p:nvSpPr>
        <p:spPr>
          <a:xfrm>
            <a:off x="6144332" y="4345792"/>
            <a:ext cx="3115190" cy="79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</a:pPr>
            <a:r>
              <a:rPr lang="en-US" sz="2608" spc="-133">
                <a:solidFill>
                  <a:srgbClr val="FDFDF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디지털 마케팅</a:t>
            </a:r>
          </a:p>
          <a:p>
            <a:pPr algn="ctr">
              <a:lnSpc>
                <a:spcPts val="3130"/>
              </a:lnSpc>
            </a:pPr>
            <a:r>
              <a:rPr lang="en-US" sz="2608" spc="-133">
                <a:solidFill>
                  <a:srgbClr val="FDFDF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(온라인)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7859" y="4045534"/>
            <a:ext cx="6815034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spc="-62">
              <a:solidFill>
                <a:srgbClr val="000000">
                  <a:alpha val="52941"/>
                </a:srgbClr>
              </a:solidFill>
              <a:latin typeface="Source Han Sans KR"/>
              <a:ea typeface="Source Han Sans KR"/>
              <a:cs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-1563722" y="5816481"/>
            <a:ext cx="11460510" cy="104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4400" b="1" spc="-183" dirty="0">
                <a:solidFill>
                  <a:srgbClr val="000000"/>
                </a:solidFill>
                <a:ea typeface="+mn-lt"/>
                <a:cs typeface="+mn-lt"/>
                <a:hlinkClick r:id="rId2"/>
              </a:rPr>
              <a:t>https://readdy.ai/project</a:t>
            </a:r>
            <a:endParaRPr lang="ko-KR" altLang="en-US" sz="4400" b="1">
              <a:solidFill>
                <a:srgbClr val="000000"/>
              </a:solidFill>
              <a:ea typeface="맑은 고딕"/>
              <a:cs typeface="+mn-lt"/>
            </a:endParaRPr>
          </a:p>
          <a:p>
            <a:pPr algn="ctr">
              <a:lnSpc>
                <a:spcPts val="3995"/>
              </a:lnSpc>
              <a:spcBef>
                <a:spcPct val="0"/>
              </a:spcBef>
            </a:pPr>
            <a:endParaRPr lang="en-US" sz="4400" b="1" spc="-183" dirty="0">
              <a:ea typeface="Calibri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0419" y="2777096"/>
            <a:ext cx="1205069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3600" b="1" spc="-183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  <a:hlinkClick r:id="rId3"/>
              </a:rPr>
              <a:t>https://www.data.go.kr/data/15084084/openapi.do</a:t>
            </a:r>
            <a:endParaRPr lang="en-US" sz="3600" b="1" spc="-183">
              <a:solidFill>
                <a:srgbClr val="000000"/>
              </a:solidFill>
              <a:latin typeface="210 국민체조"/>
              <a:ea typeface="210 국민체조"/>
              <a:cs typeface="210 국민체조"/>
              <a:sym typeface="210 국민체조"/>
            </a:endParaRPr>
          </a:p>
          <a:p>
            <a:pPr algn="ctr">
              <a:lnSpc>
                <a:spcPts val="3995"/>
              </a:lnSpc>
              <a:spcBef>
                <a:spcPct val="0"/>
              </a:spcBef>
            </a:pPr>
            <a:endParaRPr lang="en-US" sz="3600" b="1" spc="-183" dirty="0">
              <a:solidFill>
                <a:srgbClr val="000000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68616" y="6520656"/>
            <a:ext cx="1132522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3600" b="1" spc="-183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https://www.canva.com/ko_kr/presentations/templates/</a:t>
            </a:r>
            <a:endParaRPr lang="ko-KR" altLang="en-US" sz="3600" b="1">
              <a:solidFill>
                <a:srgbClr val="000000"/>
              </a:solidFill>
              <a:ea typeface="맑은 고딕"/>
              <a:cs typeface="+mn-lt"/>
            </a:endParaRPr>
          </a:p>
          <a:p>
            <a:pPr algn="ctr">
              <a:lnSpc>
                <a:spcPts val="3995"/>
              </a:lnSpc>
              <a:spcBef>
                <a:spcPct val="0"/>
              </a:spcBef>
            </a:pPr>
            <a:endParaRPr lang="en-US" sz="3600" b="1" spc="-183" dirty="0">
              <a:ea typeface="Calibri"/>
              <a:cs typeface="Calibri"/>
            </a:endParaRPr>
          </a:p>
          <a:p>
            <a:pPr algn="ctr">
              <a:lnSpc>
                <a:spcPts val="3995"/>
              </a:lnSpc>
              <a:spcBef>
                <a:spcPct val="0"/>
              </a:spcBef>
            </a:pPr>
            <a:endParaRPr lang="en-US" sz="3600" b="1" spc="-183" dirty="0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C1F98A-220F-3A31-0C75-7942B0CCA75F}"/>
              </a:ext>
            </a:extLst>
          </p:cNvPr>
          <p:cNvSpPr txBox="1"/>
          <p:nvPr/>
        </p:nvSpPr>
        <p:spPr>
          <a:xfrm>
            <a:off x="1424835" y="4391938"/>
            <a:ext cx="1255734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210 국민체조"/>
                <a:ea typeface="210 국민체조"/>
                <a:hlinkClick r:id="rId5"/>
              </a:rPr>
              <a:t>https://www.data.go.kr/data/15000415/openapi.do</a:t>
            </a:r>
            <a:endParaRPr lang="en-US" altLang="ko-KR" sz="3600" b="1">
              <a:latin typeface="210 국민체조"/>
              <a:ea typeface="210 국민체조"/>
            </a:endParaRPr>
          </a:p>
          <a:p>
            <a:endParaRPr lang="en-US" sz="3600" b="1" dirty="0">
              <a:latin typeface="210 국민체조"/>
              <a:ea typeface="210 국민체조"/>
              <a:cs typeface="Calibri"/>
            </a:endParaRPr>
          </a:p>
          <a:p>
            <a:pPr algn="ctr"/>
            <a:endParaRPr lang="ko-KR" altLang="en-US" sz="3600" b="1">
              <a:latin typeface="210 국민체조"/>
              <a:ea typeface="210 국민체조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E7347-FDD4-C82A-2355-32135A08668B}"/>
              </a:ext>
            </a:extLst>
          </p:cNvPr>
          <p:cNvSpPr txBox="1"/>
          <p:nvPr/>
        </p:nvSpPr>
        <p:spPr>
          <a:xfrm>
            <a:off x="1424835" y="3499459"/>
            <a:ext cx="1290180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210 국민체조"/>
                <a:ea typeface="210 국민체조"/>
                <a:hlinkClick r:id="rId6"/>
              </a:rPr>
              <a:t>https://www.data.go.kr/data/15059468/openapi.do</a:t>
            </a:r>
            <a:endParaRPr lang="en-US" altLang="ko-KR" sz="3600" b="1">
              <a:latin typeface="210 국민체조"/>
              <a:ea typeface="210 국민체조"/>
            </a:endParaRPr>
          </a:p>
          <a:p>
            <a:endParaRPr lang="en-US" sz="3600" b="1" dirty="0">
              <a:latin typeface="210 국민체조"/>
              <a:ea typeface="210 국민체조"/>
              <a:cs typeface="Calibri"/>
            </a:endParaRPr>
          </a:p>
          <a:p>
            <a:pPr algn="ctr"/>
            <a:endParaRPr lang="ko-KR" altLang="en-US" sz="3600" b="1">
              <a:latin typeface="210 국민체조"/>
              <a:ea typeface="210 국민체조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892023"/>
            <a:chOff x="0" y="0"/>
            <a:chExt cx="4474792" cy="2349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234936"/>
            </a:xfrm>
            <a:custGeom>
              <a:avLst/>
              <a:gdLst/>
              <a:ahLst/>
              <a:cxnLst/>
              <a:rect l="l" t="t" r="r" b="b"/>
              <a:pathLst>
                <a:path w="4474792" h="234936">
                  <a:moveTo>
                    <a:pt x="0" y="0"/>
                  </a:moveTo>
                  <a:lnTo>
                    <a:pt x="4474792" y="0"/>
                  </a:lnTo>
                  <a:lnTo>
                    <a:pt x="4474792" y="234936"/>
                  </a:lnTo>
                  <a:lnTo>
                    <a:pt x="0" y="234936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282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87320" y="3513628"/>
            <a:ext cx="12313360" cy="166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87"/>
              </a:lnSpc>
            </a:pPr>
            <a:r>
              <a:rPr lang="en-US" sz="9700" spc="-494" dirty="0" err="1">
                <a:solidFill>
                  <a:srgbClr val="231F2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감사합니다</a:t>
            </a:r>
            <a:r>
              <a:rPr lang="en-US" sz="9700" spc="-494" dirty="0">
                <a:solidFill>
                  <a:srgbClr val="231F2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69702" y="7059151"/>
            <a:ext cx="1321874" cy="166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1434" b="1" spc="45">
                <a:solidFill>
                  <a:srgbClr val="FAF8E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EMAIL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43191" y="7059151"/>
            <a:ext cx="1321874" cy="166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1434" b="1" spc="45">
                <a:solidFill>
                  <a:srgbClr val="FAF8E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PHONE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665" y="625755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212814"/>
            <a:chOff x="0" y="0"/>
            <a:chExt cx="4474792" cy="3194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319424"/>
            </a:xfrm>
            <a:custGeom>
              <a:avLst/>
              <a:gdLst/>
              <a:ahLst/>
              <a:cxnLst/>
              <a:rect l="l" t="t" r="r" b="b"/>
              <a:pathLst>
                <a:path w="4474792" h="319424">
                  <a:moveTo>
                    <a:pt x="0" y="0"/>
                  </a:moveTo>
                  <a:lnTo>
                    <a:pt x="4474792" y="0"/>
                  </a:lnTo>
                  <a:lnTo>
                    <a:pt x="4474792" y="319424"/>
                  </a:lnTo>
                  <a:lnTo>
                    <a:pt x="0" y="319424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367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5516987" y="2637238"/>
            <a:ext cx="0" cy="5986082"/>
          </a:xfrm>
          <a:prstGeom prst="line">
            <a:avLst/>
          </a:prstGeom>
          <a:ln w="19050" cap="rnd">
            <a:solidFill>
              <a:srgbClr val="A0ABC6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2060656" y="4777851"/>
            <a:ext cx="2163482" cy="2245123"/>
          </a:xfrm>
          <a:custGeom>
            <a:avLst/>
            <a:gdLst/>
            <a:ahLst/>
            <a:cxnLst/>
            <a:rect l="l" t="t" r="r" b="b"/>
            <a:pathLst>
              <a:path w="2163482" h="2245123">
                <a:moveTo>
                  <a:pt x="0" y="0"/>
                </a:moveTo>
                <a:lnTo>
                  <a:pt x="2163482" y="0"/>
                </a:lnTo>
                <a:lnTo>
                  <a:pt x="2163482" y="2245122"/>
                </a:lnTo>
                <a:lnTo>
                  <a:pt x="0" y="2245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55665" y="662325"/>
            <a:ext cx="7134835" cy="106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58"/>
              </a:lnSpc>
            </a:pPr>
            <a:r>
              <a:rPr lang="en-US" sz="6184" spc="-315">
                <a:solidFill>
                  <a:srgbClr val="231F2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52361" y="3170861"/>
            <a:ext cx="509673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466" spc="-176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주제 선정을 위한 목록과 이유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52361" y="2642752"/>
            <a:ext cx="484058" cy="55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sz="3613" spc="-184">
                <a:solidFill>
                  <a:srgbClr val="8A9A9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52361" y="5354399"/>
            <a:ext cx="372595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466" spc="-176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API를 얻은 순서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52361" y="4818686"/>
            <a:ext cx="1245318" cy="55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sz="3613" spc="-184">
                <a:solidFill>
                  <a:srgbClr val="8A9A9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55622" y="7507049"/>
            <a:ext cx="372595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466" spc="-176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결과물  URL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55622" y="7011190"/>
            <a:ext cx="1726114" cy="55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sz="3613" spc="-184">
                <a:solidFill>
                  <a:srgbClr val="8A9A9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55621" y="3200939"/>
            <a:ext cx="6102195" cy="509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ko-KR" altLang="en-US" sz="3450" spc="-176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일상생활에서 주제가 필요한 이유</a:t>
            </a:r>
            <a:endParaRPr lang="ko-KR" altLang="en-US" sz="3450" spc="-176" dirty="0">
              <a:solidFill>
                <a:srgbClr val="000000"/>
              </a:solidFill>
              <a:latin typeface="210 국민체조"/>
              <a:ea typeface="210 국민체조"/>
              <a:cs typeface="210 국민체조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95464" y="2642752"/>
            <a:ext cx="884721" cy="55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sz="3613" spc="-184">
                <a:solidFill>
                  <a:srgbClr val="8A9A9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94529" y="5354399"/>
            <a:ext cx="4575543" cy="51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450" spc="-176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프롬프트</a:t>
            </a:r>
            <a:r>
              <a:rPr lang="en-US" sz="3450" spc="-176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3450" spc="-176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작성</a:t>
            </a:r>
            <a:r>
              <a:rPr lang="en-US" sz="3450" spc="-176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3450" spc="-176" dirty="0" err="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순서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95464" y="4818686"/>
            <a:ext cx="1405584" cy="55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sz="3613" spc="-184">
                <a:solidFill>
                  <a:srgbClr val="8A9A9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57195" y="7535624"/>
            <a:ext cx="372595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466" spc="-176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출처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57195" y="6999081"/>
            <a:ext cx="2687707" cy="55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sz="3613" spc="-184">
                <a:solidFill>
                  <a:srgbClr val="8A9A9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27249" y="3149061"/>
            <a:ext cx="4935759" cy="2981951"/>
            <a:chOff x="0" y="0"/>
            <a:chExt cx="1299953" cy="7853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9953" cy="785370"/>
            </a:xfrm>
            <a:custGeom>
              <a:avLst/>
              <a:gdLst/>
              <a:ahLst/>
              <a:cxnLst/>
              <a:rect l="l" t="t" r="r" b="b"/>
              <a:pathLst>
                <a:path w="1299953" h="785370">
                  <a:moveTo>
                    <a:pt x="43919" y="0"/>
                  </a:moveTo>
                  <a:lnTo>
                    <a:pt x="1256034" y="0"/>
                  </a:lnTo>
                  <a:cubicBezTo>
                    <a:pt x="1267682" y="0"/>
                    <a:pt x="1278853" y="4627"/>
                    <a:pt x="1287089" y="12864"/>
                  </a:cubicBezTo>
                  <a:cubicBezTo>
                    <a:pt x="1295326" y="21100"/>
                    <a:pt x="1299953" y="32271"/>
                    <a:pt x="1299953" y="43919"/>
                  </a:cubicBezTo>
                  <a:lnTo>
                    <a:pt x="1299953" y="741451"/>
                  </a:lnTo>
                  <a:cubicBezTo>
                    <a:pt x="1299953" y="753099"/>
                    <a:pt x="1295326" y="764270"/>
                    <a:pt x="1287089" y="772506"/>
                  </a:cubicBezTo>
                  <a:cubicBezTo>
                    <a:pt x="1278853" y="780743"/>
                    <a:pt x="1267682" y="785370"/>
                    <a:pt x="1256034" y="785370"/>
                  </a:cubicBezTo>
                  <a:lnTo>
                    <a:pt x="43919" y="785370"/>
                  </a:lnTo>
                  <a:cubicBezTo>
                    <a:pt x="19663" y="785370"/>
                    <a:pt x="0" y="765707"/>
                    <a:pt x="0" y="741451"/>
                  </a:cubicBezTo>
                  <a:lnTo>
                    <a:pt x="0" y="43919"/>
                  </a:lnTo>
                  <a:cubicBezTo>
                    <a:pt x="0" y="32271"/>
                    <a:pt x="4627" y="21100"/>
                    <a:pt x="12864" y="12864"/>
                  </a:cubicBezTo>
                  <a:cubicBezTo>
                    <a:pt x="21100" y="4627"/>
                    <a:pt x="32271" y="0"/>
                    <a:pt x="43919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299953" cy="785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6032" y="3149061"/>
            <a:ext cx="4935759" cy="2981951"/>
            <a:chOff x="0" y="0"/>
            <a:chExt cx="1299953" cy="7853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9953" cy="785370"/>
            </a:xfrm>
            <a:custGeom>
              <a:avLst/>
              <a:gdLst/>
              <a:ahLst/>
              <a:cxnLst/>
              <a:rect l="l" t="t" r="r" b="b"/>
              <a:pathLst>
                <a:path w="1299953" h="785370">
                  <a:moveTo>
                    <a:pt x="43919" y="0"/>
                  </a:moveTo>
                  <a:lnTo>
                    <a:pt x="1256034" y="0"/>
                  </a:lnTo>
                  <a:cubicBezTo>
                    <a:pt x="1267682" y="0"/>
                    <a:pt x="1278853" y="4627"/>
                    <a:pt x="1287089" y="12864"/>
                  </a:cubicBezTo>
                  <a:cubicBezTo>
                    <a:pt x="1295326" y="21100"/>
                    <a:pt x="1299953" y="32271"/>
                    <a:pt x="1299953" y="43919"/>
                  </a:cubicBezTo>
                  <a:lnTo>
                    <a:pt x="1299953" y="741451"/>
                  </a:lnTo>
                  <a:cubicBezTo>
                    <a:pt x="1299953" y="753099"/>
                    <a:pt x="1295326" y="764270"/>
                    <a:pt x="1287089" y="772506"/>
                  </a:cubicBezTo>
                  <a:cubicBezTo>
                    <a:pt x="1278853" y="780743"/>
                    <a:pt x="1267682" y="785370"/>
                    <a:pt x="1256034" y="785370"/>
                  </a:cubicBezTo>
                  <a:lnTo>
                    <a:pt x="43919" y="785370"/>
                  </a:lnTo>
                  <a:cubicBezTo>
                    <a:pt x="19663" y="785370"/>
                    <a:pt x="0" y="765707"/>
                    <a:pt x="0" y="741451"/>
                  </a:cubicBezTo>
                  <a:lnTo>
                    <a:pt x="0" y="43919"/>
                  </a:lnTo>
                  <a:cubicBezTo>
                    <a:pt x="0" y="32271"/>
                    <a:pt x="4627" y="21100"/>
                    <a:pt x="12864" y="12864"/>
                  </a:cubicBezTo>
                  <a:cubicBezTo>
                    <a:pt x="21100" y="4627"/>
                    <a:pt x="32271" y="0"/>
                    <a:pt x="43919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299953" cy="785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29733" y="3191422"/>
            <a:ext cx="4935759" cy="2981951"/>
            <a:chOff x="0" y="0"/>
            <a:chExt cx="1299953" cy="7853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9953" cy="785370"/>
            </a:xfrm>
            <a:custGeom>
              <a:avLst/>
              <a:gdLst/>
              <a:ahLst/>
              <a:cxnLst/>
              <a:rect l="l" t="t" r="r" b="b"/>
              <a:pathLst>
                <a:path w="1299953" h="785370">
                  <a:moveTo>
                    <a:pt x="43919" y="0"/>
                  </a:moveTo>
                  <a:lnTo>
                    <a:pt x="1256034" y="0"/>
                  </a:lnTo>
                  <a:cubicBezTo>
                    <a:pt x="1267682" y="0"/>
                    <a:pt x="1278853" y="4627"/>
                    <a:pt x="1287089" y="12864"/>
                  </a:cubicBezTo>
                  <a:cubicBezTo>
                    <a:pt x="1295326" y="21100"/>
                    <a:pt x="1299953" y="32271"/>
                    <a:pt x="1299953" y="43919"/>
                  </a:cubicBezTo>
                  <a:lnTo>
                    <a:pt x="1299953" y="741451"/>
                  </a:lnTo>
                  <a:cubicBezTo>
                    <a:pt x="1299953" y="753099"/>
                    <a:pt x="1295326" y="764270"/>
                    <a:pt x="1287089" y="772506"/>
                  </a:cubicBezTo>
                  <a:cubicBezTo>
                    <a:pt x="1278853" y="780743"/>
                    <a:pt x="1267682" y="785370"/>
                    <a:pt x="1256034" y="785370"/>
                  </a:cubicBezTo>
                  <a:lnTo>
                    <a:pt x="43919" y="785370"/>
                  </a:lnTo>
                  <a:cubicBezTo>
                    <a:pt x="19663" y="785370"/>
                    <a:pt x="0" y="765707"/>
                    <a:pt x="0" y="741451"/>
                  </a:cubicBezTo>
                  <a:lnTo>
                    <a:pt x="0" y="43919"/>
                  </a:lnTo>
                  <a:cubicBezTo>
                    <a:pt x="0" y="32271"/>
                    <a:pt x="4627" y="21100"/>
                    <a:pt x="12864" y="12864"/>
                  </a:cubicBezTo>
                  <a:cubicBezTo>
                    <a:pt x="21100" y="4627"/>
                    <a:pt x="32271" y="0"/>
                    <a:pt x="43919" y="0"/>
                  </a:cubicBezTo>
                  <a:close/>
                </a:path>
              </a:pathLst>
            </a:custGeom>
            <a:solidFill>
              <a:srgbClr val="8D9C97">
                <a:alpha val="19608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299953" cy="785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37181" y="7449723"/>
            <a:ext cx="11990594" cy="1426831"/>
            <a:chOff x="0" y="0"/>
            <a:chExt cx="3158016" cy="3757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58016" cy="375791"/>
            </a:xfrm>
            <a:custGeom>
              <a:avLst/>
              <a:gdLst/>
              <a:ahLst/>
              <a:cxnLst/>
              <a:rect l="l" t="t" r="r" b="b"/>
              <a:pathLst>
                <a:path w="3158016" h="375791">
                  <a:moveTo>
                    <a:pt x="18079" y="0"/>
                  </a:moveTo>
                  <a:lnTo>
                    <a:pt x="3139938" y="0"/>
                  </a:lnTo>
                  <a:cubicBezTo>
                    <a:pt x="3144732" y="0"/>
                    <a:pt x="3149331" y="1905"/>
                    <a:pt x="3152721" y="5295"/>
                  </a:cubicBezTo>
                  <a:cubicBezTo>
                    <a:pt x="3156112" y="8686"/>
                    <a:pt x="3158016" y="13284"/>
                    <a:pt x="3158016" y="18079"/>
                  </a:cubicBezTo>
                  <a:lnTo>
                    <a:pt x="3158016" y="357712"/>
                  </a:lnTo>
                  <a:cubicBezTo>
                    <a:pt x="3158016" y="362507"/>
                    <a:pt x="3156112" y="367105"/>
                    <a:pt x="3152721" y="370496"/>
                  </a:cubicBezTo>
                  <a:cubicBezTo>
                    <a:pt x="3149331" y="373886"/>
                    <a:pt x="3144732" y="375791"/>
                    <a:pt x="3139938" y="375791"/>
                  </a:cubicBezTo>
                  <a:lnTo>
                    <a:pt x="18079" y="375791"/>
                  </a:lnTo>
                  <a:cubicBezTo>
                    <a:pt x="13284" y="375791"/>
                    <a:pt x="8686" y="373886"/>
                    <a:pt x="5295" y="370496"/>
                  </a:cubicBezTo>
                  <a:cubicBezTo>
                    <a:pt x="1905" y="367105"/>
                    <a:pt x="0" y="362507"/>
                    <a:pt x="0" y="357712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D9C97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3158016" cy="375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79"/>
                </a:lnSpc>
                <a:spcBef>
                  <a:spcPct val="0"/>
                </a:spcBef>
              </a:pPr>
              <a:r>
                <a:rPr lang="en-US" sz="1816" spc="-92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=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477433" y="3247750"/>
            <a:ext cx="3725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66" spc="-186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일기 예보</a:t>
            </a:r>
          </a:p>
        </p:txBody>
      </p:sp>
      <p:sp>
        <p:nvSpPr>
          <p:cNvPr id="25" name="Freeform 25"/>
          <p:cNvSpPr/>
          <p:nvPr/>
        </p:nvSpPr>
        <p:spPr>
          <a:xfrm>
            <a:off x="12906058" y="3355040"/>
            <a:ext cx="337871" cy="337871"/>
          </a:xfrm>
          <a:custGeom>
            <a:avLst/>
            <a:gdLst/>
            <a:ahLst/>
            <a:cxnLst/>
            <a:rect l="l" t="t" r="r" b="b"/>
            <a:pathLst>
              <a:path w="337871" h="337871">
                <a:moveTo>
                  <a:pt x="0" y="0"/>
                </a:moveTo>
                <a:lnTo>
                  <a:pt x="337870" y="0"/>
                </a:lnTo>
                <a:lnTo>
                  <a:pt x="337870" y="337870"/>
                </a:lnTo>
                <a:lnTo>
                  <a:pt x="0" y="33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936890" y="4111272"/>
            <a:ext cx="4721444" cy="1411669"/>
          </a:xfrm>
          <a:custGeom>
            <a:avLst/>
            <a:gdLst/>
            <a:ahLst/>
            <a:cxnLst/>
            <a:rect l="l" t="t" r="r" b="b"/>
            <a:pathLst>
              <a:path w="4721444" h="1411669">
                <a:moveTo>
                  <a:pt x="0" y="0"/>
                </a:moveTo>
                <a:lnTo>
                  <a:pt x="4721444" y="0"/>
                </a:lnTo>
                <a:lnTo>
                  <a:pt x="4721444" y="1411670"/>
                </a:lnTo>
                <a:lnTo>
                  <a:pt x="0" y="1411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16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38497" y="4111272"/>
            <a:ext cx="4721444" cy="1411669"/>
          </a:xfrm>
          <a:custGeom>
            <a:avLst/>
            <a:gdLst/>
            <a:ahLst/>
            <a:cxnLst/>
            <a:rect l="l" t="t" r="r" b="b"/>
            <a:pathLst>
              <a:path w="4721444" h="1411669">
                <a:moveTo>
                  <a:pt x="0" y="0"/>
                </a:moveTo>
                <a:lnTo>
                  <a:pt x="4721444" y="0"/>
                </a:lnTo>
                <a:lnTo>
                  <a:pt x="4721444" y="1411670"/>
                </a:lnTo>
                <a:lnTo>
                  <a:pt x="0" y="1411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78" b="-12098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38497" y="923925"/>
            <a:ext cx="8058210" cy="94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주제 선정을 위한 목록과 이유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1644" y="3247750"/>
            <a:ext cx="3725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66" spc="-186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버스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52645" y="3247750"/>
            <a:ext cx="3725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66" spc="-186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영화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66537" y="7546690"/>
            <a:ext cx="4027198" cy="45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sz="2561" b="1" spc="-156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채택된 이유 </a:t>
            </a:r>
          </a:p>
        </p:txBody>
      </p:sp>
      <p:sp>
        <p:nvSpPr>
          <p:cNvPr id="32" name="Freeform 32"/>
          <p:cNvSpPr/>
          <p:nvPr/>
        </p:nvSpPr>
        <p:spPr>
          <a:xfrm>
            <a:off x="6534406" y="4111272"/>
            <a:ext cx="4721444" cy="1411669"/>
          </a:xfrm>
          <a:custGeom>
            <a:avLst/>
            <a:gdLst/>
            <a:ahLst/>
            <a:cxnLst/>
            <a:rect l="l" t="t" r="r" b="b"/>
            <a:pathLst>
              <a:path w="4721444" h="1411669">
                <a:moveTo>
                  <a:pt x="0" y="0"/>
                </a:moveTo>
                <a:lnTo>
                  <a:pt x="4721445" y="0"/>
                </a:lnTo>
                <a:lnTo>
                  <a:pt x="4721445" y="1411670"/>
                </a:lnTo>
                <a:lnTo>
                  <a:pt x="0" y="1411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965" b="-8965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247058" y="8119136"/>
            <a:ext cx="13956333" cy="44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n-US" sz="3000" spc="-15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일상생활에서 쉽게 접근하고, 많이 쓰이는 데이터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0352" y="3149061"/>
            <a:ext cx="7157061" cy="5483407"/>
            <a:chOff x="0" y="0"/>
            <a:chExt cx="1108816" cy="8495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8816" cy="849523"/>
            </a:xfrm>
            <a:custGeom>
              <a:avLst/>
              <a:gdLst/>
              <a:ahLst/>
              <a:cxnLst/>
              <a:rect l="l" t="t" r="r" b="b"/>
              <a:pathLst>
                <a:path w="1108816" h="849523">
                  <a:moveTo>
                    <a:pt x="30288" y="0"/>
                  </a:moveTo>
                  <a:lnTo>
                    <a:pt x="1078528" y="0"/>
                  </a:lnTo>
                  <a:cubicBezTo>
                    <a:pt x="1086561" y="0"/>
                    <a:pt x="1094265" y="3191"/>
                    <a:pt x="1099945" y="8871"/>
                  </a:cubicBezTo>
                  <a:cubicBezTo>
                    <a:pt x="1105625" y="14551"/>
                    <a:pt x="1108816" y="22255"/>
                    <a:pt x="1108816" y="30288"/>
                  </a:cubicBezTo>
                  <a:lnTo>
                    <a:pt x="1108816" y="819235"/>
                  </a:lnTo>
                  <a:cubicBezTo>
                    <a:pt x="1108816" y="835963"/>
                    <a:pt x="1095256" y="849523"/>
                    <a:pt x="1078528" y="849523"/>
                  </a:cubicBezTo>
                  <a:lnTo>
                    <a:pt x="30288" y="849523"/>
                  </a:lnTo>
                  <a:cubicBezTo>
                    <a:pt x="22255" y="849523"/>
                    <a:pt x="14551" y="846332"/>
                    <a:pt x="8871" y="840652"/>
                  </a:cubicBezTo>
                  <a:cubicBezTo>
                    <a:pt x="3191" y="834972"/>
                    <a:pt x="0" y="827268"/>
                    <a:pt x="0" y="819235"/>
                  </a:cubicBezTo>
                  <a:lnTo>
                    <a:pt x="0" y="30288"/>
                  </a:lnTo>
                  <a:cubicBezTo>
                    <a:pt x="0" y="22255"/>
                    <a:pt x="3191" y="14551"/>
                    <a:pt x="8871" y="8871"/>
                  </a:cubicBezTo>
                  <a:cubicBezTo>
                    <a:pt x="14551" y="3191"/>
                    <a:pt x="22255" y="0"/>
                    <a:pt x="30288" y="0"/>
                  </a:cubicBezTo>
                  <a:close/>
                </a:path>
              </a:pathLst>
            </a:custGeom>
            <a:blipFill>
              <a:blip r:embed="rId2"/>
              <a:stretch>
                <a:fillRect t="-15261" b="-15261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9665930" y="3463667"/>
            <a:ext cx="337871" cy="337871"/>
          </a:xfrm>
          <a:custGeom>
            <a:avLst/>
            <a:gdLst/>
            <a:ahLst/>
            <a:cxnLst/>
            <a:rect l="l" t="t" r="r" b="b"/>
            <a:pathLst>
              <a:path w="337871" h="337871">
                <a:moveTo>
                  <a:pt x="0" y="0"/>
                </a:moveTo>
                <a:lnTo>
                  <a:pt x="337871" y="0"/>
                </a:lnTo>
                <a:lnTo>
                  <a:pt x="337871" y="337871"/>
                </a:lnTo>
                <a:lnTo>
                  <a:pt x="0" y="33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69562" y="899720"/>
            <a:ext cx="10124132" cy="930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62"/>
              </a:lnSpc>
            </a:pPr>
            <a:r>
              <a:rPr lang="ko-KR" altLang="en-US" sz="5500" spc="-282" dirty="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일상생활에서 주제가 필요한 이유</a:t>
            </a:r>
            <a:endParaRPr lang="ko-KR" altLang="en-US" sz="5500" dirty="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65930" y="4415221"/>
            <a:ext cx="7814166" cy="3453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19"/>
              </a:lnSpc>
              <a:buFont typeface="Arial"/>
              <a:buChar char="•"/>
            </a:pPr>
            <a:r>
              <a:rPr lang="ko-KR" altLang="en-US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  <a:sym typeface="Source Han Sans KR"/>
              </a:rPr>
              <a:t>일상</a:t>
            </a:r>
            <a:r>
              <a:rPr lang="en-US" altLang="ko-KR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  <a:sym typeface="Source Han Sans KR"/>
              </a:rPr>
              <a:t> </a:t>
            </a:r>
            <a:r>
              <a:rPr lang="ko-KR" altLang="en-US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  <a:sym typeface="Source Han Sans KR"/>
              </a:rPr>
              <a:t>계획</a:t>
            </a:r>
            <a:r>
              <a:rPr lang="en-US" altLang="ko-KR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  <a:sym typeface="Source Han Sans KR"/>
              </a:rPr>
              <a:t> </a:t>
            </a:r>
            <a:r>
              <a:rPr lang="ko-KR" altLang="en-US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  <a:sym typeface="Source Han Sans KR"/>
              </a:rPr>
              <a:t>세우기</a:t>
            </a:r>
            <a:endParaRPr lang="ko-KR" altLang="en-US" sz="3300" spc="-137" dirty="0">
              <a:solidFill>
                <a:srgbClr val="000000">
                  <a:alpha val="64705"/>
                </a:srgbClr>
              </a:solidFill>
              <a:ea typeface="+mn-lt"/>
              <a:cs typeface="+mn-lt"/>
            </a:endParaRPr>
          </a:p>
          <a:p>
            <a:pPr>
              <a:lnSpc>
                <a:spcPts val="3419"/>
              </a:lnSpc>
            </a:pPr>
            <a:endParaRPr lang="ko-KR" altLang="en-US" sz="3300" spc="-137" dirty="0">
              <a:solidFill>
                <a:srgbClr val="000000">
                  <a:alpha val="64705"/>
                </a:srgbClr>
              </a:solidFill>
              <a:ea typeface="+mn-lt"/>
              <a:cs typeface="+mn-lt"/>
            </a:endParaRPr>
          </a:p>
          <a:p>
            <a:pPr marL="342900" indent="-342900">
              <a:lnSpc>
                <a:spcPts val="3419"/>
              </a:lnSpc>
              <a:buFont typeface="Arial"/>
              <a:buChar char="•"/>
            </a:pPr>
            <a:r>
              <a:rPr lang="ko-KR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</a:rPr>
              <a:t>경제적인 영향</a:t>
            </a:r>
          </a:p>
          <a:p>
            <a:pPr>
              <a:lnSpc>
                <a:spcPts val="3419"/>
              </a:lnSpc>
            </a:pPr>
            <a:endParaRPr lang="ko-KR" altLang="en-US" sz="3300" spc="-137" dirty="0">
              <a:solidFill>
                <a:srgbClr val="000000">
                  <a:alpha val="64705"/>
                </a:srgbClr>
              </a:solidFill>
              <a:ea typeface="+mn-lt"/>
              <a:cs typeface="+mn-lt"/>
            </a:endParaRPr>
          </a:p>
          <a:p>
            <a:pPr marL="342900" indent="-342900">
              <a:lnSpc>
                <a:spcPts val="3419"/>
              </a:lnSpc>
              <a:buFont typeface="Arial"/>
              <a:buChar char="•"/>
            </a:pPr>
            <a:r>
              <a:rPr lang="ko-KR" sz="3300" spc="-137" err="1">
                <a:solidFill>
                  <a:srgbClr val="000000">
                    <a:alpha val="64705"/>
                  </a:srgbClr>
                </a:solidFill>
                <a:ea typeface="+mn-lt"/>
                <a:cs typeface="+mn-lt"/>
              </a:rPr>
              <a:t>교통·항공에도</a:t>
            </a:r>
            <a:r>
              <a:rPr lang="ko-KR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</a:rPr>
              <a:t> 필수</a:t>
            </a:r>
          </a:p>
          <a:p>
            <a:pPr>
              <a:lnSpc>
                <a:spcPts val="3419"/>
              </a:lnSpc>
            </a:pPr>
            <a:endParaRPr lang="ko-KR" sz="3300" spc="-137" dirty="0">
              <a:solidFill>
                <a:srgbClr val="000000">
                  <a:alpha val="64705"/>
                </a:srgbClr>
              </a:solidFill>
              <a:ea typeface="+mn-lt"/>
              <a:cs typeface="+mn-lt"/>
            </a:endParaRPr>
          </a:p>
          <a:p>
            <a:pPr marL="342900" indent="-342900">
              <a:lnSpc>
                <a:spcPts val="3419"/>
              </a:lnSpc>
              <a:buFont typeface="Arial"/>
              <a:buChar char="•"/>
            </a:pPr>
            <a:r>
              <a:rPr lang="ko-KR" altLang="en-US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</a:rPr>
              <a:t>여행</a:t>
            </a:r>
            <a:r>
              <a:rPr lang="en-US" altLang="ko-KR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</a:rPr>
              <a:t>·</a:t>
            </a:r>
            <a:r>
              <a:rPr lang="ko-KR" altLang="en-US" sz="3300" spc="-137" dirty="0">
                <a:solidFill>
                  <a:srgbClr val="000000">
                    <a:alpha val="64705"/>
                  </a:srgbClr>
                </a:solidFill>
                <a:ea typeface="+mn-lt"/>
                <a:cs typeface="+mn-lt"/>
              </a:rPr>
              <a:t>야외활동 일정 조정</a:t>
            </a:r>
            <a:endParaRPr lang="ko-KR" sz="3300" dirty="0">
              <a:cs typeface="Calibri"/>
            </a:endParaRPr>
          </a:p>
          <a:p>
            <a:pPr>
              <a:lnSpc>
                <a:spcPts val="3419"/>
              </a:lnSpc>
            </a:pPr>
            <a:endParaRPr lang="ko-KR" altLang="en-US" sz="2200" spc="-137" dirty="0">
              <a:solidFill>
                <a:srgbClr val="000000">
                  <a:alpha val="64705"/>
                </a:srgbClr>
              </a:solidFill>
              <a:cs typeface="Calibr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07554" y="3311363"/>
            <a:ext cx="4298523" cy="61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-20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일기 예보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38497" y="3316157"/>
            <a:ext cx="11775790" cy="4798747"/>
          </a:xfrm>
          <a:custGeom>
            <a:avLst/>
            <a:gdLst/>
            <a:ahLst/>
            <a:cxnLst/>
            <a:rect l="l" t="t" r="r" b="b"/>
            <a:pathLst>
              <a:path w="11775790" h="4798747">
                <a:moveTo>
                  <a:pt x="0" y="0"/>
                </a:moveTo>
                <a:lnTo>
                  <a:pt x="11775790" y="0"/>
                </a:lnTo>
                <a:lnTo>
                  <a:pt x="11775790" y="4798747"/>
                </a:lnTo>
                <a:lnTo>
                  <a:pt x="0" y="4798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12" r="-73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38497" y="923925"/>
            <a:ext cx="6107618" cy="94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API를 얻은 순서(1)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8497" y="2316032"/>
            <a:ext cx="429852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spc="-18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사이트 접속 및 로그인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98402" y="2980681"/>
            <a:ext cx="9400110" cy="6078268"/>
          </a:xfrm>
          <a:custGeom>
            <a:avLst/>
            <a:gdLst/>
            <a:ahLst/>
            <a:cxnLst/>
            <a:rect l="l" t="t" r="r" b="b"/>
            <a:pathLst>
              <a:path w="9400110" h="6078268">
                <a:moveTo>
                  <a:pt x="0" y="0"/>
                </a:moveTo>
                <a:lnTo>
                  <a:pt x="9400111" y="0"/>
                </a:lnTo>
                <a:lnTo>
                  <a:pt x="9400111" y="6078268"/>
                </a:lnTo>
                <a:lnTo>
                  <a:pt x="0" y="6078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2" r="-49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38497" y="923925"/>
            <a:ext cx="6107618" cy="94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API를 얻은 순서(2)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311895"/>
            <a:ext cx="745200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spc="-18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데이터 찾기메뉴에 오픈 API 검색 및 탐색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2979568"/>
            <a:ext cx="12400555" cy="1812232"/>
          </a:xfrm>
          <a:custGeom>
            <a:avLst/>
            <a:gdLst/>
            <a:ahLst/>
            <a:cxnLst/>
            <a:rect l="l" t="t" r="r" b="b"/>
            <a:pathLst>
              <a:path w="12400555" h="1812232">
                <a:moveTo>
                  <a:pt x="0" y="0"/>
                </a:moveTo>
                <a:lnTo>
                  <a:pt x="12400555" y="0"/>
                </a:lnTo>
                <a:lnTo>
                  <a:pt x="12400555" y="1812232"/>
                </a:lnTo>
                <a:lnTo>
                  <a:pt x="0" y="18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6540" y="4952536"/>
            <a:ext cx="12402715" cy="1841584"/>
          </a:xfrm>
          <a:custGeom>
            <a:avLst/>
            <a:gdLst/>
            <a:ahLst/>
            <a:cxnLst/>
            <a:rect l="l" t="t" r="r" b="b"/>
            <a:pathLst>
              <a:path w="12402715" h="1841584">
                <a:moveTo>
                  <a:pt x="0" y="0"/>
                </a:moveTo>
                <a:lnTo>
                  <a:pt x="12402715" y="0"/>
                </a:lnTo>
                <a:lnTo>
                  <a:pt x="12402715" y="1841584"/>
                </a:lnTo>
                <a:lnTo>
                  <a:pt x="0" y="184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7921" y="6954856"/>
            <a:ext cx="12411335" cy="1806392"/>
          </a:xfrm>
          <a:custGeom>
            <a:avLst/>
            <a:gdLst/>
            <a:ahLst/>
            <a:cxnLst/>
            <a:rect l="l" t="t" r="r" b="b"/>
            <a:pathLst>
              <a:path w="12411335" h="1806392">
                <a:moveTo>
                  <a:pt x="0" y="0"/>
                </a:moveTo>
                <a:lnTo>
                  <a:pt x="12411334" y="0"/>
                </a:lnTo>
                <a:lnTo>
                  <a:pt x="12411334" y="1806392"/>
                </a:lnTo>
                <a:lnTo>
                  <a:pt x="0" y="1806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38497" y="923925"/>
            <a:ext cx="6107618" cy="94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API를 얻은 순서(3)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7706" y="2427118"/>
            <a:ext cx="429852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spc="-18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API선정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2731" y="2948951"/>
            <a:ext cx="7179149" cy="6431613"/>
          </a:xfrm>
          <a:custGeom>
            <a:avLst/>
            <a:gdLst/>
            <a:ahLst/>
            <a:cxnLst/>
            <a:rect l="l" t="t" r="r" b="b"/>
            <a:pathLst>
              <a:path w="7179149" h="6431613">
                <a:moveTo>
                  <a:pt x="0" y="0"/>
                </a:moveTo>
                <a:lnTo>
                  <a:pt x="7179149" y="0"/>
                </a:lnTo>
                <a:lnTo>
                  <a:pt x="7179149" y="6431613"/>
                </a:lnTo>
                <a:lnTo>
                  <a:pt x="0" y="6431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3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989653" y="2985395"/>
            <a:ext cx="8581502" cy="6358726"/>
          </a:xfrm>
          <a:custGeom>
            <a:avLst/>
            <a:gdLst/>
            <a:ahLst/>
            <a:cxnLst/>
            <a:rect l="l" t="t" r="r" b="b"/>
            <a:pathLst>
              <a:path w="8581502" h="6358726">
                <a:moveTo>
                  <a:pt x="0" y="0"/>
                </a:moveTo>
                <a:lnTo>
                  <a:pt x="8581502" y="0"/>
                </a:lnTo>
                <a:lnTo>
                  <a:pt x="8581502" y="6358726"/>
                </a:lnTo>
                <a:lnTo>
                  <a:pt x="0" y="6358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38497" y="923925"/>
            <a:ext cx="6107618" cy="94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API를 얻은 순서(4)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5435" y="2314251"/>
            <a:ext cx="429852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spc="-18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활용신청 메뉴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02358" y="2314251"/>
            <a:ext cx="429852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spc="-18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활용신청 완료 화면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88" y="648888"/>
            <a:ext cx="16990224" cy="9084474"/>
            <a:chOff x="0" y="0"/>
            <a:chExt cx="22653632" cy="121126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0"/>
              <a:ext cx="22653632" cy="11985632"/>
              <a:chOff x="0" y="0"/>
              <a:chExt cx="4474792" cy="236753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C5C5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653632" cy="11985632"/>
              <a:chOff x="0" y="0"/>
              <a:chExt cx="4474792" cy="2367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74792" cy="2367532"/>
              </a:xfrm>
              <a:custGeom>
                <a:avLst/>
                <a:gdLst/>
                <a:ahLst/>
                <a:cxnLst/>
                <a:rect l="l" t="t" r="r" b="b"/>
                <a:pathLst>
                  <a:path w="4474792" h="2367532">
                    <a:moveTo>
                      <a:pt x="0" y="0"/>
                    </a:moveTo>
                    <a:lnTo>
                      <a:pt x="4474792" y="0"/>
                    </a:lnTo>
                    <a:lnTo>
                      <a:pt x="4474792" y="2367532"/>
                    </a:lnTo>
                    <a:lnTo>
                      <a:pt x="0" y="2367532"/>
                    </a:lnTo>
                    <a:close/>
                  </a:path>
                </a:pathLst>
              </a:custGeom>
              <a:solidFill>
                <a:srgbClr val="FAFAF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474792" cy="241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48888" y="648888"/>
            <a:ext cx="16990224" cy="1556195"/>
            <a:chOff x="0" y="0"/>
            <a:chExt cx="4474792" cy="40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4792" cy="409862"/>
            </a:xfrm>
            <a:custGeom>
              <a:avLst/>
              <a:gdLst/>
              <a:ahLst/>
              <a:cxnLst/>
              <a:rect l="l" t="t" r="r" b="b"/>
              <a:pathLst>
                <a:path w="4474792" h="409862">
                  <a:moveTo>
                    <a:pt x="0" y="0"/>
                  </a:moveTo>
                  <a:lnTo>
                    <a:pt x="4474792" y="0"/>
                  </a:lnTo>
                  <a:lnTo>
                    <a:pt x="4474792" y="409862"/>
                  </a:lnTo>
                  <a:lnTo>
                    <a:pt x="0" y="409862"/>
                  </a:lnTo>
                  <a:close/>
                </a:path>
              </a:pathLst>
            </a:custGeom>
            <a:solidFill>
              <a:srgbClr val="8D9C97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4792" cy="45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079689"/>
              </p:ext>
            </p:extLst>
          </p:nvPr>
        </p:nvGraphicFramePr>
        <p:xfrm>
          <a:off x="1338497" y="2502988"/>
          <a:ext cx="15396483" cy="6153150"/>
        </p:xfrm>
        <a:graphic>
          <a:graphicData uri="http://schemas.openxmlformats.org/drawingml/2006/table">
            <a:tbl>
              <a:tblPr/>
              <a:tblGrid>
                <a:gridCol w="3119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7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3200" err="1">
                          <a:solidFill>
                            <a:srgbClr val="000000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순서</a:t>
                      </a:r>
                      <a:endParaRPr lang="en-US" sz="32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3200" err="1">
                          <a:solidFill>
                            <a:srgbClr val="000000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프롬프트</a:t>
                      </a:r>
                      <a:endParaRPr lang="en-US" sz="32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1</a:t>
                      </a:r>
                      <a:endParaRPr lang="en-US" sz="32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altLang="ko-KR" sz="1800" dirty="0" err="1"/>
                        <a:t>Api키와</a:t>
                      </a:r>
                      <a:r>
                        <a:rPr lang="en-US" altLang="ko-KR" sz="1800" dirty="0"/>
                        <a:t> end point </a:t>
                      </a:r>
                      <a:r>
                        <a:rPr lang="en-US" altLang="ko-KR" sz="1800" dirty="0" err="1"/>
                        <a:t>요청변수를</a:t>
                      </a:r>
                      <a:r>
                        <a:rPr lang="en-US" altLang="ko-KR" sz="1800" dirty="0"/>
                        <a:t> </a:t>
                      </a:r>
                      <a:r>
                        <a:rPr lang="en-US" altLang="ko-KR" sz="1800" dirty="0" err="1"/>
                        <a:t>입력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2</a:t>
                      </a:r>
                      <a:endParaRPr lang="en-US" sz="32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ko-KR" altLang="en-US" sz="1800"/>
                        <a:t>시/도 선택 후 시/군/구 선택으로 좌표 입력을 대체</a:t>
                      </a:r>
                      <a:endParaRPr lang="ko-KR" altLang="en-US" sz="18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3</a:t>
                      </a:r>
                      <a:endParaRPr lang="en-US" sz="32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659"/>
                        </a:lnSpc>
                        <a:buNone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현재 날씨를 간단하게 알 수 있는 그림과 애니메이션</a:t>
                      </a:r>
                      <a:endParaRPr lang="ko-KR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4</a:t>
                      </a:r>
                      <a:endParaRPr lang="en-US" sz="32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ko-KR" altLang="en-US" sz="1800"/>
                        <a:t>현재 날씨만이 아닌 오늘 중의 날씨와 일주일 간의 날씨에 대한 내용을 추가</a:t>
                      </a:r>
                      <a:endParaRPr lang="ko-KR" altLang="en-US" sz="18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5</a:t>
                      </a:r>
                      <a:endParaRPr lang="en-US" sz="32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ko-KR" altLang="en-US" sz="1800" dirty="0"/>
                        <a:t>클릭했을 때 자세한 정보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338497" y="923925"/>
            <a:ext cx="10037379" cy="94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 spc="-282">
                <a:solidFill>
                  <a:srgbClr val="22222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프롬프트 작성 순서 및 내용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12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녹색과 아이보리 깔끔한 팀 비즈니스 마케팅 프로젝트 발표 보고서 제안서 프레젠테이션</dc:title>
  <cp:revision>119</cp:revision>
  <dcterms:created xsi:type="dcterms:W3CDTF">2006-08-16T00:00:00Z</dcterms:created>
  <dcterms:modified xsi:type="dcterms:W3CDTF">2025-11-19T00:51:50Z</dcterms:modified>
  <dc:identifier>DAG46r3EAm0</dc:identifier>
</cp:coreProperties>
</file>